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9" r:id="rId3"/>
    <p:sldId id="260" r:id="rId4"/>
    <p:sldId id="261" r:id="rId5"/>
    <p:sldId id="262" r:id="rId6"/>
    <p:sldId id="263" r:id="rId7"/>
    <p:sldId id="264" r:id="rId8"/>
    <p:sldId id="270" r:id="rId9"/>
    <p:sldId id="265" r:id="rId10"/>
    <p:sldId id="266" r:id="rId11"/>
    <p:sldId id="271" r:id="rId12"/>
    <p:sldId id="267" r:id="rId13"/>
    <p:sldId id="272" r:id="rId14"/>
    <p:sldId id="268" r:id="rId15"/>
    <p:sldId id="269" r:id="rId1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0" d="100"/>
          <a:sy n="100" d="100"/>
        </p:scale>
        <p:origin x="452" y="5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A8DBB9-FF4D-4FDA-AD34-27FA86519578}" type="datetime1">
              <a:rPr lang="zh-CN" altLang="en-US" smtClean="0"/>
              <a:t>2024/4/22</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1CCE20-FD2F-40C5-ABE3-3369F20AA0E6}" type="datetime1">
              <a:rPr lang="zh-CN" altLang="en-US" smtClean="0"/>
              <a:t>2024/4/22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a:t>单击此处编辑母版副标题样式</a:t>
            </a:r>
            <a:endParaRPr lang="en-US" dirty="0"/>
          </a:p>
        </p:txBody>
      </p:sp>
      <p:cxnSp>
        <p:nvCxnSpPr>
          <p:cNvPr id="9" name="直接连接符​​(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203234F-2943-4AD6-8E73-34C216403FC9}" type="datetime1">
              <a:rPr lang="zh-CN" altLang="en-US" smtClean="0"/>
              <a:t>2024/4/22</a:t>
            </a:fld>
            <a:endParaRPr lang="en-US" dirty="0"/>
          </a:p>
        </p:txBody>
      </p:sp>
      <p:sp>
        <p:nvSpPr>
          <p:cNvPr id="5" name="页脚占位符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灯片编号占位符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6818B044-5115-4C63-8F06-0D627F0729F0}" type="datetime1">
              <a:rPr lang="zh-CN" altLang="en-US" smtClean="0"/>
              <a:t>2024/4/22</a:t>
            </a:fld>
            <a:endParaRPr lang="en-US" dirty="0"/>
          </a:p>
        </p:txBody>
      </p:sp>
      <p:sp>
        <p:nvSpPr>
          <p:cNvPr id="8" name="页脚占位符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灯片编号占位符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垂直标题 1"/>
          <p:cNvSpPr>
            <a:spLocks noGrp="1"/>
          </p:cNvSpPr>
          <p:nvPr>
            <p:ph type="title" orient="vert"/>
          </p:nvPr>
        </p:nvSpPr>
        <p:spPr>
          <a:xfrm>
            <a:off x="8724900" y="412302"/>
            <a:ext cx="2628900" cy="5759898"/>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838200" y="412302"/>
            <a:ext cx="7734300" cy="5759898"/>
          </a:xfrm>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C0E476C3-78BD-40CB-9C6F-0D41DD7E1D50}" type="datetime1">
              <a:rPr lang="zh-CN" altLang="en-US" smtClean="0"/>
              <a:t>2024/4/22</a:t>
            </a:fld>
            <a:endParaRPr lang="en-US" dirty="0"/>
          </a:p>
        </p:txBody>
      </p:sp>
      <p:sp>
        <p:nvSpPr>
          <p:cNvPr id="8" name="页脚占位符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灯片编号占位符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24A4C0A-F292-41BE-9CD1-530467B1B9F8}" type="datetime1">
              <a:rPr lang="zh-CN" altLang="en-US" smtClean="0"/>
              <a:t>2024/4/22</a:t>
            </a:fld>
            <a:endParaRPr lang="en-US" dirty="0"/>
          </a:p>
        </p:txBody>
      </p:sp>
      <p:sp>
        <p:nvSpPr>
          <p:cNvPr id="8" name="页脚占位符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灯片编号占位符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cxnSp>
        <p:nvCxnSpPr>
          <p:cNvPr id="9" name="直接连接符​​(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31630FC-7090-4D1C-93D5-113C82941F4E}" type="datetime1">
              <a:rPr lang="zh-CN" altLang="en-US" smtClean="0"/>
              <a:t>2024/4/22</a:t>
            </a:fld>
            <a:endParaRPr lang="en-US" dirty="0"/>
          </a:p>
        </p:txBody>
      </p:sp>
      <p:sp>
        <p:nvSpPr>
          <p:cNvPr id="8" name="页脚占位符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灯片编号占位符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a:xfrm>
            <a:off x="1097280" y="286603"/>
            <a:ext cx="10058400" cy="1450757"/>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1097280" y="2120900"/>
            <a:ext cx="4639736" cy="374819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515944" y="2120900"/>
            <a:ext cx="4639736" cy="3748194"/>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2" name="日期占位符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81EDFCFC-F8E9-4049-95DD-C79391CC7BFF}" type="datetime1">
              <a:rPr lang="zh-CN" altLang="en-US" smtClean="0"/>
              <a:t>2024/4/22</a:t>
            </a:fld>
            <a:endParaRPr lang="en-US" dirty="0"/>
          </a:p>
        </p:txBody>
      </p:sp>
      <p:sp>
        <p:nvSpPr>
          <p:cNvPr id="9" name="页脚占位符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a:xfrm>
            <a:off x="1097280" y="286603"/>
            <a:ext cx="10058400" cy="1450757"/>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97280" y="2958274"/>
            <a:ext cx="4639736" cy="291082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515944" y="2958273"/>
            <a:ext cx="4639736" cy="291082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2" name="日期占位符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FBE5E81-E012-42C1-892B-1E2892457684}" type="datetime1">
              <a:rPr lang="zh-CN" altLang="en-US" smtClean="0"/>
              <a:t>2024/4/22</a:t>
            </a:fld>
            <a:endParaRPr lang="en-US" dirty="0"/>
          </a:p>
        </p:txBody>
      </p:sp>
      <p:sp>
        <p:nvSpPr>
          <p:cNvPr id="11" name="页脚占位符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灯片编号占位符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6" name="日期占位符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DA05DBCF-E3D4-4FC7-9203-C0C05B2BAA55}" type="datetime1">
              <a:rPr lang="zh-CN" altLang="en-US" smtClean="0"/>
              <a:t>2024/4/22</a:t>
            </a:fld>
            <a:endParaRPr lang="en-US" dirty="0"/>
          </a:p>
        </p:txBody>
      </p:sp>
      <p:sp>
        <p:nvSpPr>
          <p:cNvPr id="7" name="页脚占位符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灯片编号占位符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占位符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4910A522-F0F5-43AE-870D-B1652467F5E7}" type="datetime1">
              <a:rPr lang="zh-CN" altLang="en-US" smtClean="0"/>
              <a:t>2024/4/22</a:t>
            </a:fld>
            <a:endParaRPr lang="en-US" dirty="0"/>
          </a:p>
        </p:txBody>
      </p:sp>
      <p:sp>
        <p:nvSpPr>
          <p:cNvPr id="3" name="页脚占位符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灯片编号占位符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5458984" y="812799"/>
            <a:ext cx="5928344" cy="5294757"/>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a:xfrm>
            <a:off x="643464" y="6446520"/>
            <a:ext cx="3517568" cy="365125"/>
          </a:xfrm>
        </p:spPr>
        <p:txBody>
          <a:bodyPr rtlCol="0"/>
          <a:lstStyle>
            <a:lvl1pPr algn="l">
              <a:defRPr/>
            </a:lvl1pPr>
          </a:lstStyle>
          <a:p>
            <a:pPr rtl="0"/>
            <a:fld id="{4571CF06-CFCF-4651-AD58-EA72AF9A9AA5}" type="datetime1">
              <a:rPr lang="zh-CN" altLang="en-US" smtClean="0"/>
              <a:t>2024/4/22</a:t>
            </a:fld>
            <a:endParaRPr lang="en-US" dirty="0"/>
          </a:p>
        </p:txBody>
      </p:sp>
      <p:sp>
        <p:nvSpPr>
          <p:cNvPr id="6" name="页脚占位符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幻灯片编号占位符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图片占位符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en-US" dirty="0"/>
          </a:p>
        </p:txBody>
      </p:sp>
      <p:sp>
        <p:nvSpPr>
          <p:cNvPr id="2" name="标题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zh-CN" altLang="en-US"/>
              <a:t>单击此处编辑母版标题样式</a:t>
            </a:r>
            <a:endParaRPr lang="en-US" dirty="0"/>
          </a:p>
        </p:txBody>
      </p:sp>
      <p:sp>
        <p:nvSpPr>
          <p:cNvPr id="4" name="文本占位符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lvl1pPr>
          </a:lstStyle>
          <a:p>
            <a:pPr rtl="0"/>
            <a:fld id="{A78803E1-1726-4879-80E3-452B390141DD}" type="datetime1">
              <a:rPr lang="zh-CN" altLang="en-US" smtClean="0"/>
              <a:t>2024/4/22</a:t>
            </a:fld>
            <a:endParaRPr lang="en-US" dirty="0"/>
          </a:p>
        </p:txBody>
      </p:sp>
      <p:sp>
        <p:nvSpPr>
          <p:cNvPr id="6" name="页脚占位符 5"/>
          <p:cNvSpPr>
            <a:spLocks noGrp="1"/>
          </p:cNvSpPr>
          <p:nvPr>
            <p:ph type="ftr" sz="quarter" idx="11"/>
          </p:nvPr>
        </p:nvSpPr>
        <p:spPr>
          <a:xfrm>
            <a:off x="1097279" y="6446838"/>
            <a:ext cx="6818262" cy="365125"/>
          </a:xfrm>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endParaRPr lang="en-US" dirty="0"/>
          </a:p>
        </p:txBody>
      </p:sp>
      <p:sp>
        <p:nvSpPr>
          <p:cNvPr id="4" name="日期占位符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YaHei UI" panose="020B0503020204020204" pitchFamily="34" charset="-122"/>
                <a:ea typeface="Microsoft YaHei UI" panose="020B0503020204020204" pitchFamily="34" charset="-122"/>
              </a:defRPr>
            </a:lvl1pPr>
          </a:lstStyle>
          <a:p>
            <a:fld id="{4ECCA8BC-1B61-46E2-9581-00FC2FDA063C}" type="datetime1">
              <a:rPr lang="zh-CN" altLang="en-US" smtClean="0"/>
              <a:t>2024/4/22</a:t>
            </a:fld>
            <a:endParaRPr lang="en-US" dirty="0"/>
          </a:p>
        </p:txBody>
      </p:sp>
      <p:sp>
        <p:nvSpPr>
          <p:cNvPr id="5" name="页脚占位符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cxnSp>
        <p:nvCxnSpPr>
          <p:cNvPr id="10" name="直接连接符​​(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新宋体" panose="02010609030101010101" pitchFamily="49" charset="-122"/>
          <a:ea typeface="新宋体" panose="02010609030101010101" pitchFamily="49" charset="-122"/>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长方形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78FD68DA-43BA-4508-8DE2-BA9BB7B2FA5B}"/>
              </a:ext>
            </a:extLst>
          </p:cNvPr>
          <p:cNvSpPr>
            <a:spLocks noGrp="1"/>
          </p:cNvSpPr>
          <p:nvPr>
            <p:ph type="ctrTitle"/>
          </p:nvPr>
        </p:nvSpPr>
        <p:spPr>
          <a:xfrm>
            <a:off x="4941451" y="1129969"/>
            <a:ext cx="6965950" cy="2458212"/>
          </a:xfrm>
        </p:spPr>
        <p:txBody>
          <a:bodyPr rtlCol="0">
            <a:noAutofit/>
          </a:bodyPr>
          <a:lstStyle/>
          <a:p>
            <a:pPr rtl="0"/>
            <a:r>
              <a:rPr lang="en-US" altLang="zh-CN" sz="5400" dirty="0">
                <a:latin typeface="+mj-lt"/>
              </a:rPr>
              <a:t>SpaceX  Falcon 9 first stage Landing Prediction Report</a:t>
            </a:r>
            <a:endParaRPr lang="zh-cn" sz="5400" dirty="0">
              <a:latin typeface="+mj-lt"/>
            </a:endParaRPr>
          </a:p>
        </p:txBody>
      </p:sp>
      <p:sp>
        <p:nvSpPr>
          <p:cNvPr id="3" name="副标题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lnSpcReduction="10000"/>
          </a:bodyPr>
          <a:lstStyle/>
          <a:p>
            <a:pPr rtl="0"/>
            <a:r>
              <a:rPr lang="en-US" altLang="zh-CN" sz="2400" dirty="0">
                <a:solidFill>
                  <a:schemeClr val="tx1">
                    <a:lumMod val="85000"/>
                    <a:lumOff val="15000"/>
                  </a:schemeClr>
                </a:solidFill>
              </a:rPr>
              <a:t>Vincent</a:t>
            </a:r>
          </a:p>
          <a:p>
            <a:pPr rtl="0"/>
            <a:r>
              <a:rPr lang="en-US" altLang="zh-CN" dirty="0">
                <a:solidFill>
                  <a:schemeClr val="tx1">
                    <a:lumMod val="85000"/>
                    <a:lumOff val="15000"/>
                  </a:schemeClr>
                </a:solidFill>
              </a:rPr>
              <a:t>22 April 2024</a:t>
            </a:r>
            <a:endParaRPr lang="zh-cn" sz="2400" dirty="0">
              <a:solidFill>
                <a:schemeClr val="tx1">
                  <a:lumMod val="85000"/>
                  <a:lumOff val="15000"/>
                </a:schemeClr>
              </a:solidFill>
            </a:endParaRPr>
          </a:p>
        </p:txBody>
      </p:sp>
      <p:pic>
        <p:nvPicPr>
          <p:cNvPr id="5" name="图片 4" descr="一张显示了建筑物、坐姿、长凳和侧边的图片&#10;&#10;说明自动生成">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直接连接符​​(S)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F2D46-2C56-E535-6E3C-529252CC8377}"/>
              </a:ext>
            </a:extLst>
          </p:cNvPr>
          <p:cNvSpPr>
            <a:spLocks noGrp="1"/>
          </p:cNvSpPr>
          <p:nvPr>
            <p:ph type="title"/>
          </p:nvPr>
        </p:nvSpPr>
        <p:spPr/>
        <p:txBody>
          <a:bodyPr/>
          <a:lstStyle/>
          <a:p>
            <a:r>
              <a:rPr lang="en-US" altLang="zh-CN" dirty="0"/>
              <a:t>Interactive map with Folium-related</a:t>
            </a:r>
            <a:endParaRPr lang="zh-CN" altLang="en-US" dirty="0"/>
          </a:p>
        </p:txBody>
      </p:sp>
      <p:pic>
        <p:nvPicPr>
          <p:cNvPr id="6" name="内容占位符 5">
            <a:extLst>
              <a:ext uri="{FF2B5EF4-FFF2-40B4-BE49-F238E27FC236}">
                <a16:creationId xmlns:a16="http://schemas.microsoft.com/office/drawing/2014/main" id="{6C451D08-DA26-FAA9-081F-87926A88D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485" y="2044700"/>
            <a:ext cx="6360156" cy="3760788"/>
          </a:xfrm>
        </p:spPr>
      </p:pic>
      <p:sp>
        <p:nvSpPr>
          <p:cNvPr id="4" name="日期占位符 3">
            <a:extLst>
              <a:ext uri="{FF2B5EF4-FFF2-40B4-BE49-F238E27FC236}">
                <a16:creationId xmlns:a16="http://schemas.microsoft.com/office/drawing/2014/main" id="{3380306F-E934-B196-415A-C82396E2A8A3}"/>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
        <p:nvSpPr>
          <p:cNvPr id="7" name="文本框 6">
            <a:extLst>
              <a:ext uri="{FF2B5EF4-FFF2-40B4-BE49-F238E27FC236}">
                <a16:creationId xmlns:a16="http://schemas.microsoft.com/office/drawing/2014/main" id="{38D67433-F47C-4375-E148-BAF232E05947}"/>
              </a:ext>
            </a:extLst>
          </p:cNvPr>
          <p:cNvSpPr txBox="1"/>
          <p:nvPr/>
        </p:nvSpPr>
        <p:spPr>
          <a:xfrm>
            <a:off x="7937500" y="2667000"/>
            <a:ext cx="1873250" cy="646331"/>
          </a:xfrm>
          <a:prstGeom prst="rect">
            <a:avLst/>
          </a:prstGeom>
          <a:noFill/>
        </p:spPr>
        <p:txBody>
          <a:bodyPr wrap="square" rtlCol="0">
            <a:spAutoFit/>
          </a:bodyPr>
          <a:lstStyle/>
          <a:p>
            <a:r>
              <a:rPr lang="en-US" altLang="zh-CN" dirty="0"/>
              <a:t>Most of launches is in Florida</a:t>
            </a:r>
            <a:endParaRPr lang="zh-CN" altLang="en-US" dirty="0"/>
          </a:p>
        </p:txBody>
      </p:sp>
    </p:spTree>
    <p:extLst>
      <p:ext uri="{BB962C8B-B14F-4D97-AF65-F5344CB8AC3E}">
        <p14:creationId xmlns:p14="http://schemas.microsoft.com/office/powerpoint/2010/main" val="419347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46BE3606-D02E-921B-B53E-D597F7D1EF09}"/>
              </a:ext>
            </a:extLst>
          </p:cNvPr>
          <p:cNvPicPr>
            <a:picLocks noGrp="1" noChangeAspect="1"/>
          </p:cNvPicPr>
          <p:nvPr>
            <p:ph sz="half" idx="2"/>
          </p:nvPr>
        </p:nvPicPr>
        <p:blipFill>
          <a:blip r:embed="rId2"/>
          <a:stretch>
            <a:fillRect/>
          </a:stretch>
        </p:blipFill>
        <p:spPr>
          <a:xfrm>
            <a:off x="1096962" y="2634549"/>
            <a:ext cx="4640262" cy="2770003"/>
          </a:xfrm>
        </p:spPr>
      </p:pic>
      <p:pic>
        <p:nvPicPr>
          <p:cNvPr id="17" name="内容占位符 16">
            <a:extLst>
              <a:ext uri="{FF2B5EF4-FFF2-40B4-BE49-F238E27FC236}">
                <a16:creationId xmlns:a16="http://schemas.microsoft.com/office/drawing/2014/main" id="{C44C83B5-6FF4-F940-D6DE-F0D864B67952}"/>
              </a:ext>
            </a:extLst>
          </p:cNvPr>
          <p:cNvPicPr>
            <a:picLocks noGrp="1" noChangeAspect="1"/>
          </p:cNvPicPr>
          <p:nvPr>
            <p:ph sz="quarter" idx="4"/>
          </p:nvPr>
        </p:nvPicPr>
        <p:blipFill>
          <a:blip r:embed="rId3"/>
          <a:stretch>
            <a:fillRect/>
          </a:stretch>
        </p:blipFill>
        <p:spPr>
          <a:xfrm>
            <a:off x="6517005" y="2634549"/>
            <a:ext cx="4638675" cy="2165088"/>
          </a:xfrm>
        </p:spPr>
      </p:pic>
      <p:sp>
        <p:nvSpPr>
          <p:cNvPr id="4" name="日期占位符 3">
            <a:extLst>
              <a:ext uri="{FF2B5EF4-FFF2-40B4-BE49-F238E27FC236}">
                <a16:creationId xmlns:a16="http://schemas.microsoft.com/office/drawing/2014/main" id="{8BC00355-B12E-14F0-045D-352043F381BD}"/>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
        <p:nvSpPr>
          <p:cNvPr id="18" name="文本框 17">
            <a:extLst>
              <a:ext uri="{FF2B5EF4-FFF2-40B4-BE49-F238E27FC236}">
                <a16:creationId xmlns:a16="http://schemas.microsoft.com/office/drawing/2014/main" id="{B8BC6161-0758-74C2-6930-BBCDAE296788}"/>
              </a:ext>
            </a:extLst>
          </p:cNvPr>
          <p:cNvSpPr txBox="1"/>
          <p:nvPr/>
        </p:nvSpPr>
        <p:spPr>
          <a:xfrm>
            <a:off x="1096962" y="821217"/>
            <a:ext cx="4294187" cy="369332"/>
          </a:xfrm>
          <a:prstGeom prst="rect">
            <a:avLst/>
          </a:prstGeom>
          <a:noFill/>
        </p:spPr>
        <p:txBody>
          <a:bodyPr wrap="square" rtlCol="0">
            <a:spAutoFit/>
          </a:bodyPr>
          <a:lstStyle/>
          <a:p>
            <a:r>
              <a:rPr lang="en-US" altLang="zh-CN" dirty="0"/>
              <a:t>In </a:t>
            </a:r>
            <a:r>
              <a:rPr lang="en-US" altLang="zh-CN" dirty="0" err="1"/>
              <a:t>ccafs</a:t>
            </a:r>
            <a:r>
              <a:rPr lang="en-US" altLang="zh-CN" dirty="0"/>
              <a:t> lc-40, most launches are failed </a:t>
            </a:r>
          </a:p>
        </p:txBody>
      </p:sp>
      <p:sp>
        <p:nvSpPr>
          <p:cNvPr id="19" name="文本框 18">
            <a:extLst>
              <a:ext uri="{FF2B5EF4-FFF2-40B4-BE49-F238E27FC236}">
                <a16:creationId xmlns:a16="http://schemas.microsoft.com/office/drawing/2014/main" id="{CF1D8BB0-584B-1744-5B5F-C838B96F7235}"/>
              </a:ext>
            </a:extLst>
          </p:cNvPr>
          <p:cNvSpPr txBox="1"/>
          <p:nvPr/>
        </p:nvSpPr>
        <p:spPr>
          <a:xfrm>
            <a:off x="6517005" y="682718"/>
            <a:ext cx="4638675" cy="646331"/>
          </a:xfrm>
          <a:prstGeom prst="rect">
            <a:avLst/>
          </a:prstGeom>
          <a:noFill/>
        </p:spPr>
        <p:txBody>
          <a:bodyPr wrap="square" rtlCol="0">
            <a:spAutoFit/>
          </a:bodyPr>
          <a:lstStyle/>
          <a:p>
            <a:r>
              <a:rPr lang="en-US" altLang="zh-CN" dirty="0"/>
              <a:t>About 900m distance between launch site and coastline</a:t>
            </a:r>
          </a:p>
        </p:txBody>
      </p:sp>
    </p:spTree>
    <p:extLst>
      <p:ext uri="{BB962C8B-B14F-4D97-AF65-F5344CB8AC3E}">
        <p14:creationId xmlns:p14="http://schemas.microsoft.com/office/powerpoint/2010/main" val="372590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CF877-3DF6-60D3-C93F-082A6ED0E1C8}"/>
              </a:ext>
            </a:extLst>
          </p:cNvPr>
          <p:cNvSpPr>
            <a:spLocks noGrp="1"/>
          </p:cNvSpPr>
          <p:nvPr>
            <p:ph type="title"/>
          </p:nvPr>
        </p:nvSpPr>
        <p:spPr/>
        <p:txBody>
          <a:bodyPr/>
          <a:lstStyle/>
          <a:p>
            <a:r>
              <a:rPr lang="en-US" altLang="zh-CN" dirty="0" err="1"/>
              <a:t>Plotly</a:t>
            </a:r>
            <a:r>
              <a:rPr lang="en-US" altLang="zh-CN" dirty="0"/>
              <a:t> Dash-related</a:t>
            </a:r>
            <a:endParaRPr lang="zh-CN" altLang="en-US" dirty="0"/>
          </a:p>
        </p:txBody>
      </p:sp>
      <p:pic>
        <p:nvPicPr>
          <p:cNvPr id="6" name="内容占位符 5">
            <a:extLst>
              <a:ext uri="{FF2B5EF4-FFF2-40B4-BE49-F238E27FC236}">
                <a16:creationId xmlns:a16="http://schemas.microsoft.com/office/drawing/2014/main" id="{9F5ED0FD-EEFE-EE67-26E0-0DD446586EAD}"/>
              </a:ext>
            </a:extLst>
          </p:cNvPr>
          <p:cNvPicPr>
            <a:picLocks noGrp="1" noChangeAspect="1"/>
          </p:cNvPicPr>
          <p:nvPr>
            <p:ph idx="1"/>
          </p:nvPr>
        </p:nvPicPr>
        <p:blipFill>
          <a:blip r:embed="rId2"/>
          <a:stretch>
            <a:fillRect/>
          </a:stretch>
        </p:blipFill>
        <p:spPr>
          <a:xfrm>
            <a:off x="1097280" y="2135272"/>
            <a:ext cx="10058400" cy="2985369"/>
          </a:xfrm>
        </p:spPr>
      </p:pic>
      <p:sp>
        <p:nvSpPr>
          <p:cNvPr id="4" name="日期占位符 3">
            <a:extLst>
              <a:ext uri="{FF2B5EF4-FFF2-40B4-BE49-F238E27FC236}">
                <a16:creationId xmlns:a16="http://schemas.microsoft.com/office/drawing/2014/main" id="{D85F8AF0-733B-ADC4-3406-6FE97F34C558}"/>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791131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E5DCB7E-798C-0F8A-B355-034B9A1E1F49}"/>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pic>
        <p:nvPicPr>
          <p:cNvPr id="6" name="图片 5">
            <a:extLst>
              <a:ext uri="{FF2B5EF4-FFF2-40B4-BE49-F238E27FC236}">
                <a16:creationId xmlns:a16="http://schemas.microsoft.com/office/drawing/2014/main" id="{F8EADC97-9EF3-9F27-72B6-3C9D020A6C7B}"/>
              </a:ext>
            </a:extLst>
          </p:cNvPr>
          <p:cNvPicPr>
            <a:picLocks noChangeAspect="1"/>
          </p:cNvPicPr>
          <p:nvPr/>
        </p:nvPicPr>
        <p:blipFill>
          <a:blip r:embed="rId2"/>
          <a:stretch>
            <a:fillRect/>
          </a:stretch>
        </p:blipFill>
        <p:spPr>
          <a:xfrm>
            <a:off x="0" y="1574749"/>
            <a:ext cx="12192000" cy="3708501"/>
          </a:xfrm>
          <a:prstGeom prst="rect">
            <a:avLst/>
          </a:prstGeom>
        </p:spPr>
      </p:pic>
    </p:spTree>
    <p:extLst>
      <p:ext uri="{BB962C8B-B14F-4D97-AF65-F5344CB8AC3E}">
        <p14:creationId xmlns:p14="http://schemas.microsoft.com/office/powerpoint/2010/main" val="71346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733DC-3CAA-BE0D-BC70-2C65A6C27920}"/>
              </a:ext>
            </a:extLst>
          </p:cNvPr>
          <p:cNvSpPr>
            <a:spLocks noGrp="1"/>
          </p:cNvSpPr>
          <p:nvPr>
            <p:ph type="title"/>
          </p:nvPr>
        </p:nvSpPr>
        <p:spPr/>
        <p:txBody>
          <a:bodyPr/>
          <a:lstStyle/>
          <a:p>
            <a:r>
              <a:rPr lang="en-US" altLang="zh-CN" dirty="0"/>
              <a:t>Predictive analysis result</a:t>
            </a:r>
            <a:endParaRPr lang="zh-CN" altLang="en-US" dirty="0"/>
          </a:p>
        </p:txBody>
      </p:sp>
      <p:pic>
        <p:nvPicPr>
          <p:cNvPr id="6" name="内容占位符 5">
            <a:extLst>
              <a:ext uri="{FF2B5EF4-FFF2-40B4-BE49-F238E27FC236}">
                <a16:creationId xmlns:a16="http://schemas.microsoft.com/office/drawing/2014/main" id="{88018D89-0ADE-46B0-531D-3B7837CB3E43}"/>
              </a:ext>
            </a:extLst>
          </p:cNvPr>
          <p:cNvPicPr>
            <a:picLocks noGrp="1" noChangeAspect="1"/>
          </p:cNvPicPr>
          <p:nvPr>
            <p:ph idx="1"/>
          </p:nvPr>
        </p:nvPicPr>
        <p:blipFill>
          <a:blip r:embed="rId2"/>
          <a:stretch>
            <a:fillRect/>
          </a:stretch>
        </p:blipFill>
        <p:spPr>
          <a:xfrm>
            <a:off x="1028611" y="2089150"/>
            <a:ext cx="5204003" cy="3760788"/>
          </a:xfrm>
        </p:spPr>
      </p:pic>
      <p:sp>
        <p:nvSpPr>
          <p:cNvPr id="4" name="日期占位符 3">
            <a:extLst>
              <a:ext uri="{FF2B5EF4-FFF2-40B4-BE49-F238E27FC236}">
                <a16:creationId xmlns:a16="http://schemas.microsoft.com/office/drawing/2014/main" id="{1619288A-8713-5DAF-E52A-1DC84F5819FE}"/>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
        <p:nvSpPr>
          <p:cNvPr id="8" name="文本框 7">
            <a:extLst>
              <a:ext uri="{FF2B5EF4-FFF2-40B4-BE49-F238E27FC236}">
                <a16:creationId xmlns:a16="http://schemas.microsoft.com/office/drawing/2014/main" id="{AADFA22B-0E97-3DCF-756D-D09019F1C155}"/>
              </a:ext>
            </a:extLst>
          </p:cNvPr>
          <p:cNvSpPr txBox="1"/>
          <p:nvPr/>
        </p:nvSpPr>
        <p:spPr>
          <a:xfrm>
            <a:off x="5518150" y="2275185"/>
            <a:ext cx="6096000" cy="1477328"/>
          </a:xfrm>
          <a:prstGeom prst="rect">
            <a:avLst/>
          </a:prstGeom>
          <a:noFill/>
        </p:spPr>
        <p:txBody>
          <a:bodyPr wrap="square">
            <a:spAutoFit/>
          </a:bodyPr>
          <a:lstStyle/>
          <a:p>
            <a:r>
              <a:rPr lang="en-US" altLang="zh-CN" dirty="0">
                <a:solidFill>
                  <a:srgbClr val="3B3B3B"/>
                </a:solidFill>
                <a:highlight>
                  <a:srgbClr val="FFFFFF"/>
                </a:highlight>
                <a:latin typeface="Consolas" panose="020B0609020204030204" pitchFamily="49" charset="0"/>
              </a:rPr>
              <a:t>L</a:t>
            </a:r>
            <a:r>
              <a:rPr lang="en-US" altLang="zh-CN" b="0" dirty="0">
                <a:solidFill>
                  <a:srgbClr val="3B3B3B"/>
                </a:solidFill>
                <a:effectLst/>
                <a:highlight>
                  <a:srgbClr val="FFFFFF"/>
                </a:highlight>
                <a:latin typeface="Consolas" panose="020B0609020204030204" pitchFamily="49" charset="0"/>
              </a:rPr>
              <a:t>ogistic regression, </a:t>
            </a:r>
            <a:r>
              <a:rPr lang="en-US" altLang="zh-CN" b="0" dirty="0" err="1">
                <a:solidFill>
                  <a:srgbClr val="3B3B3B"/>
                </a:solidFill>
                <a:effectLst/>
                <a:highlight>
                  <a:srgbClr val="FFFFFF"/>
                </a:highlight>
                <a:latin typeface="Consolas" panose="020B0609020204030204" pitchFamily="49" charset="0"/>
              </a:rPr>
              <a:t>svm</a:t>
            </a:r>
            <a:r>
              <a:rPr lang="en-US" altLang="zh-CN" b="0" dirty="0">
                <a:solidFill>
                  <a:srgbClr val="3B3B3B"/>
                </a:solidFill>
                <a:effectLst/>
                <a:highlight>
                  <a:srgbClr val="FFFFFF"/>
                </a:highlight>
                <a:latin typeface="Consolas" panose="020B0609020204030204" pitchFamily="49" charset="0"/>
              </a:rPr>
              <a:t> and </a:t>
            </a:r>
            <a:r>
              <a:rPr lang="en-US" altLang="zh-CN" b="0" dirty="0" err="1">
                <a:solidFill>
                  <a:srgbClr val="3B3B3B"/>
                </a:solidFill>
                <a:effectLst/>
                <a:highlight>
                  <a:srgbClr val="FFFFFF"/>
                </a:highlight>
                <a:latin typeface="Consolas" panose="020B0609020204030204" pitchFamily="49" charset="0"/>
              </a:rPr>
              <a:t>knn</a:t>
            </a:r>
            <a:r>
              <a:rPr lang="en-US" altLang="zh-CN" b="0" dirty="0">
                <a:solidFill>
                  <a:srgbClr val="3B3B3B"/>
                </a:solidFill>
                <a:effectLst/>
                <a:highlight>
                  <a:srgbClr val="FFFFFF"/>
                </a:highlight>
                <a:latin typeface="Consolas" panose="020B0609020204030204" pitchFamily="49" charset="0"/>
              </a:rPr>
              <a:t> have the same accuracy, same confusion matrix in test set. </a:t>
            </a:r>
          </a:p>
          <a:p>
            <a:r>
              <a:rPr lang="en-US" altLang="zh-CN" b="0" dirty="0">
                <a:solidFill>
                  <a:srgbClr val="3B3B3B"/>
                </a:solidFill>
                <a:effectLst/>
                <a:highlight>
                  <a:srgbClr val="FFFFFF"/>
                </a:highlight>
                <a:latin typeface="Consolas" panose="020B0609020204030204" pitchFamily="49" charset="0"/>
              </a:rPr>
              <a:t>The three method are all suitable in the case.</a:t>
            </a:r>
          </a:p>
          <a:p>
            <a:endParaRPr lang="en-US" altLang="zh-CN" dirty="0">
              <a:solidFill>
                <a:srgbClr val="3B3B3B"/>
              </a:solidFill>
              <a:highlight>
                <a:srgbClr val="FFFFFF"/>
              </a:highlight>
              <a:latin typeface="Consolas" panose="020B0609020204030204" pitchFamily="49" charset="0"/>
            </a:endParaRPr>
          </a:p>
          <a:p>
            <a:r>
              <a:rPr lang="en-US" altLang="zh-CN" b="0" dirty="0">
                <a:solidFill>
                  <a:srgbClr val="3B3B3B"/>
                </a:solidFill>
                <a:effectLst/>
                <a:highlight>
                  <a:srgbClr val="FFFFFF"/>
                </a:highlight>
                <a:latin typeface="Consolas" panose="020B0609020204030204" pitchFamily="49" charset="0"/>
              </a:rPr>
              <a:t>All about 83.3% accuracy in test site</a:t>
            </a:r>
          </a:p>
        </p:txBody>
      </p:sp>
    </p:spTree>
    <p:extLst>
      <p:ext uri="{BB962C8B-B14F-4D97-AF65-F5344CB8AC3E}">
        <p14:creationId xmlns:p14="http://schemas.microsoft.com/office/powerpoint/2010/main" val="3321150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3A5BA-5AC0-E36C-4F85-216304F2A9B9}"/>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A48FBCAB-5851-7E7D-2284-265D02133E0D}"/>
              </a:ext>
            </a:extLst>
          </p:cNvPr>
          <p:cNvSpPr>
            <a:spLocks noGrp="1"/>
          </p:cNvSpPr>
          <p:nvPr>
            <p:ph idx="1"/>
          </p:nvPr>
        </p:nvSpPr>
        <p:spPr/>
        <p:txBody>
          <a:bodyPr/>
          <a:lstStyle/>
          <a:p>
            <a:pPr>
              <a:buFont typeface="Wingdings" panose="05000000000000000000" pitchFamily="2" charset="2"/>
              <a:buChar char="l"/>
            </a:pPr>
            <a:r>
              <a:rPr lang="en-US" altLang="zh-CN" dirty="0"/>
              <a:t> We use the attributes: </a:t>
            </a:r>
            <a:r>
              <a:rPr lang="en-US" altLang="zh-CN" dirty="0" err="1"/>
              <a:t>BoosterVersion</a:t>
            </a:r>
            <a:r>
              <a:rPr lang="en-US" altLang="zh-CN" dirty="0"/>
              <a:t>, </a:t>
            </a:r>
            <a:r>
              <a:rPr lang="en-US" altLang="zh-CN" dirty="0" err="1"/>
              <a:t>PayloadMass,Orbit</a:t>
            </a:r>
            <a:r>
              <a:rPr lang="en-US" altLang="zh-CN" dirty="0"/>
              <a:t>, </a:t>
            </a:r>
            <a:r>
              <a:rPr lang="en-US" altLang="zh-CN" dirty="0" err="1"/>
              <a:t>LaunchSite</a:t>
            </a:r>
            <a:r>
              <a:rPr lang="en-US" altLang="zh-CN" dirty="0"/>
              <a:t>, Outcome, Flights, </a:t>
            </a:r>
            <a:r>
              <a:rPr lang="en-US" altLang="zh-CN" dirty="0" err="1"/>
              <a:t>GridFins</a:t>
            </a:r>
            <a:r>
              <a:rPr lang="en-US" altLang="zh-CN" dirty="0"/>
              <a:t>, Reused, Legs, </a:t>
            </a:r>
            <a:r>
              <a:rPr lang="en-US" altLang="zh-CN" dirty="0" err="1"/>
              <a:t>LandingPad</a:t>
            </a:r>
            <a:r>
              <a:rPr lang="en-US" altLang="zh-CN" dirty="0"/>
              <a:t>, Block, </a:t>
            </a:r>
            <a:r>
              <a:rPr lang="en-US" altLang="zh-CN" dirty="0" err="1"/>
              <a:t>ReusedCount</a:t>
            </a:r>
            <a:r>
              <a:rPr lang="en-US" altLang="zh-CN" dirty="0"/>
              <a:t>, Serial, Longitude, Latitude to predict launch success rate.</a:t>
            </a:r>
          </a:p>
          <a:p>
            <a:pPr>
              <a:buFont typeface="Wingdings" panose="05000000000000000000" pitchFamily="2" charset="2"/>
              <a:buChar char="l"/>
            </a:pPr>
            <a:r>
              <a:rPr lang="en-US" altLang="zh-CN" dirty="0"/>
              <a:t> The model is about 83%accuracy</a:t>
            </a:r>
          </a:p>
          <a:p>
            <a:pPr>
              <a:buFont typeface="Wingdings" panose="05000000000000000000" pitchFamily="2" charset="2"/>
              <a:buChar char="l"/>
            </a:pPr>
            <a:r>
              <a:rPr lang="en-US" altLang="zh-CN" dirty="0"/>
              <a:t>Launch site should close to equator  and close to coastline</a:t>
            </a:r>
          </a:p>
          <a:p>
            <a:pPr>
              <a:buFont typeface="Wingdings" panose="05000000000000000000" pitchFamily="2" charset="2"/>
              <a:buChar char="l"/>
            </a:pPr>
            <a:r>
              <a:rPr lang="en-US" altLang="zh-CN" sz="2000" b="0" dirty="0">
                <a:solidFill>
                  <a:srgbClr val="3B3B3B"/>
                </a:solidFill>
                <a:effectLst/>
                <a:highlight>
                  <a:srgbClr val="FFFFFF"/>
                </a:highlight>
                <a:latin typeface="Consolas" panose="020B0609020204030204" pitchFamily="49" charset="0"/>
              </a:rPr>
              <a:t>ES-L1, GEO, HEO, SSO and VLEO are recommended due to &gt;80% success rate</a:t>
            </a:r>
          </a:p>
          <a:p>
            <a:pPr>
              <a:buFont typeface="Wingdings" panose="05000000000000000000" pitchFamily="2" charset="2"/>
              <a:buChar char="l"/>
            </a:pPr>
            <a:r>
              <a:rPr lang="en-US" altLang="zh-CN" dirty="0"/>
              <a:t>We should expect higher than 80% success rate in the future </a:t>
            </a:r>
          </a:p>
          <a:p>
            <a:pPr>
              <a:buFont typeface="Wingdings" panose="05000000000000000000" pitchFamily="2" charset="2"/>
              <a:buChar char="l"/>
            </a:pPr>
            <a:endParaRPr lang="en-US" altLang="zh-CN" dirty="0"/>
          </a:p>
          <a:p>
            <a:endParaRPr lang="zh-CN" altLang="en-US" dirty="0"/>
          </a:p>
        </p:txBody>
      </p:sp>
      <p:sp>
        <p:nvSpPr>
          <p:cNvPr id="4" name="日期占位符 3">
            <a:extLst>
              <a:ext uri="{FF2B5EF4-FFF2-40B4-BE49-F238E27FC236}">
                <a16:creationId xmlns:a16="http://schemas.microsoft.com/office/drawing/2014/main" id="{954D5E08-B3E3-D22D-9018-C40BC66D1FCC}"/>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30881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4EB8A-FAD9-573A-1452-E7A700C295EC}"/>
              </a:ext>
            </a:extLst>
          </p:cNvPr>
          <p:cNvSpPr>
            <a:spLocks noGrp="1"/>
          </p:cNvSpPr>
          <p:nvPr>
            <p:ph type="title"/>
          </p:nvPr>
        </p:nvSpPr>
        <p:spPr/>
        <p:txBody>
          <a:bodyPr/>
          <a:lstStyle/>
          <a:p>
            <a:r>
              <a:rPr lang="en-US" altLang="zh-CN" dirty="0"/>
              <a:t>Executive Summary</a:t>
            </a:r>
            <a:endParaRPr lang="zh-CN" altLang="en-US" dirty="0"/>
          </a:p>
        </p:txBody>
      </p:sp>
      <p:sp>
        <p:nvSpPr>
          <p:cNvPr id="3" name="内容占位符 2">
            <a:extLst>
              <a:ext uri="{FF2B5EF4-FFF2-40B4-BE49-F238E27FC236}">
                <a16:creationId xmlns:a16="http://schemas.microsoft.com/office/drawing/2014/main" id="{A4C34A56-FAF3-A320-96F3-37A3D99A7896}"/>
              </a:ext>
            </a:extLst>
          </p:cNvPr>
          <p:cNvSpPr>
            <a:spLocks noGrp="1"/>
          </p:cNvSpPr>
          <p:nvPr>
            <p:ph idx="1"/>
          </p:nvPr>
        </p:nvSpPr>
        <p:spPr/>
        <p:txBody>
          <a:bodyPr/>
          <a:lstStyle/>
          <a:p>
            <a:pPr>
              <a:buFont typeface="Wingdings" panose="05000000000000000000" pitchFamily="2" charset="2"/>
              <a:buChar char="l"/>
            </a:pPr>
            <a:r>
              <a:rPr lang="en-US" altLang="zh-CN" dirty="0"/>
              <a:t> This report </a:t>
            </a:r>
            <a:r>
              <a:rPr lang="en-US" altLang="zh-CN" dirty="0" err="1"/>
              <a:t>analyse</a:t>
            </a:r>
            <a:r>
              <a:rPr lang="en-US" altLang="zh-CN" dirty="0"/>
              <a:t> SpaceX Company’s launch data and establish a predictive model. This model will give a investment reference if we want to bid against SpaceX for a rocket launch</a:t>
            </a:r>
          </a:p>
          <a:p>
            <a:pPr>
              <a:buFont typeface="Wingdings" panose="05000000000000000000" pitchFamily="2" charset="2"/>
              <a:buChar char="l"/>
            </a:pPr>
            <a:r>
              <a:rPr lang="en-US" altLang="zh-CN" dirty="0"/>
              <a:t> Firstly we will collection data from web and APIs, then we clean data, after that we will do a EDA and find relative variables for the model with visualization tools. Finally we reprocess the data and create four different model to test which one is optimized.</a:t>
            </a:r>
          </a:p>
          <a:p>
            <a:pPr>
              <a:buFont typeface="Wingdings" panose="05000000000000000000" pitchFamily="2" charset="2"/>
              <a:buChar char="l"/>
            </a:pPr>
            <a:r>
              <a:rPr lang="en-US" altLang="zh-CN" dirty="0"/>
              <a:t>The success predict rate of final model is about 83% in test set</a:t>
            </a:r>
            <a:endParaRPr lang="zh-CN" altLang="en-US" dirty="0"/>
          </a:p>
        </p:txBody>
      </p:sp>
      <p:sp>
        <p:nvSpPr>
          <p:cNvPr id="4" name="日期占位符 3">
            <a:extLst>
              <a:ext uri="{FF2B5EF4-FFF2-40B4-BE49-F238E27FC236}">
                <a16:creationId xmlns:a16="http://schemas.microsoft.com/office/drawing/2014/main" id="{E58749FE-141F-0DFA-4864-DD94A694C107}"/>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45966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48D84-3D8D-2464-8AED-7D11F73890E8}"/>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39EDB990-3584-951B-4EB6-68A3B0D9AA02}"/>
              </a:ext>
            </a:extLst>
          </p:cNvPr>
          <p:cNvSpPr>
            <a:spLocks noGrp="1"/>
          </p:cNvSpPr>
          <p:nvPr>
            <p:ph idx="1"/>
          </p:nvPr>
        </p:nvSpPr>
        <p:spPr/>
        <p:txBody>
          <a:bodyPr/>
          <a:lstStyle/>
          <a:p>
            <a:r>
              <a:rPr lang="en-US" altLang="zh-CN" dirty="0"/>
              <a:t>In this report,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we wants to bid against SpaceX for a rocket launch. </a:t>
            </a:r>
            <a:endParaRPr lang="zh-CN" altLang="en-US" dirty="0"/>
          </a:p>
        </p:txBody>
      </p:sp>
      <p:sp>
        <p:nvSpPr>
          <p:cNvPr id="4" name="日期占位符 3">
            <a:extLst>
              <a:ext uri="{FF2B5EF4-FFF2-40B4-BE49-F238E27FC236}">
                <a16:creationId xmlns:a16="http://schemas.microsoft.com/office/drawing/2014/main" id="{28BDC95E-7C6B-A8EC-9391-01344BC0F308}"/>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110896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A647F-189E-DCCE-60EB-D7DFBF9316C5}"/>
              </a:ext>
            </a:extLst>
          </p:cNvPr>
          <p:cNvSpPr>
            <a:spLocks noGrp="1"/>
          </p:cNvSpPr>
          <p:nvPr>
            <p:ph type="title"/>
          </p:nvPr>
        </p:nvSpPr>
        <p:spPr/>
        <p:txBody>
          <a:bodyPr/>
          <a:lstStyle/>
          <a:p>
            <a:r>
              <a:rPr lang="en-US" altLang="zh-CN" dirty="0"/>
              <a:t>Data collection and wrangling methodology </a:t>
            </a:r>
            <a:endParaRPr lang="zh-CN" altLang="en-US" dirty="0"/>
          </a:p>
        </p:txBody>
      </p:sp>
      <p:sp>
        <p:nvSpPr>
          <p:cNvPr id="3" name="内容占位符 2">
            <a:extLst>
              <a:ext uri="{FF2B5EF4-FFF2-40B4-BE49-F238E27FC236}">
                <a16:creationId xmlns:a16="http://schemas.microsoft.com/office/drawing/2014/main" id="{D5C973AC-B46E-F4AB-CAC2-82B635253C5F}"/>
              </a:ext>
            </a:extLst>
          </p:cNvPr>
          <p:cNvSpPr>
            <a:spLocks noGrp="1"/>
          </p:cNvSpPr>
          <p:nvPr>
            <p:ph idx="1"/>
          </p:nvPr>
        </p:nvSpPr>
        <p:spPr/>
        <p:txBody>
          <a:bodyPr/>
          <a:lstStyle/>
          <a:p>
            <a:pPr marL="457200" indent="-457200">
              <a:buFont typeface="+mj-lt"/>
              <a:buAutoNum type="arabicPeriod"/>
            </a:pPr>
            <a:r>
              <a:rPr lang="en-US" altLang="zh-CN" dirty="0"/>
              <a:t>Collection data.  Using request API and </a:t>
            </a:r>
            <a:r>
              <a:rPr lang="en-US" altLang="zh-CN" dirty="0" err="1"/>
              <a:t>webscraping</a:t>
            </a:r>
            <a:r>
              <a:rPr lang="en-US" altLang="zh-CN" dirty="0"/>
              <a:t> Launches Records from Wikipedia, extracting required data from html table</a:t>
            </a:r>
          </a:p>
          <a:p>
            <a:pPr marL="457200" indent="-457200">
              <a:buFont typeface="+mj-lt"/>
              <a:buAutoNum type="arabicPeriod"/>
            </a:pPr>
            <a:r>
              <a:rPr lang="en-US" altLang="zh-CN" dirty="0"/>
              <a:t>Dealing with Missing Values. Replace numerical data with mean and categorical data with median,  delete rows with too many data missed</a:t>
            </a:r>
          </a:p>
          <a:p>
            <a:pPr marL="457200" indent="-457200">
              <a:buFont typeface="+mj-lt"/>
              <a:buAutoNum type="arabicPeriod"/>
            </a:pPr>
            <a:r>
              <a:rPr lang="en-US" altLang="zh-CN" dirty="0"/>
              <a:t>Filter Falcon 9 related data</a:t>
            </a:r>
          </a:p>
          <a:p>
            <a:pPr marL="457200" indent="-457200">
              <a:buFont typeface="+mj-lt"/>
              <a:buAutoNum type="arabicPeriod"/>
            </a:pPr>
            <a:r>
              <a:rPr lang="en-US" altLang="zh-CN" dirty="0"/>
              <a:t>Create a landing outcome label from column</a:t>
            </a:r>
          </a:p>
          <a:p>
            <a:pPr marL="457200" indent="-457200">
              <a:buFont typeface="+mj-lt"/>
              <a:buAutoNum type="arabicPeriod"/>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A348C1EB-2D74-0861-136F-B931E33613BF}"/>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196075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11989-BEE1-785E-8F88-D314ED4E365C}"/>
              </a:ext>
            </a:extLst>
          </p:cNvPr>
          <p:cNvSpPr>
            <a:spLocks noGrp="1"/>
          </p:cNvSpPr>
          <p:nvPr>
            <p:ph type="title"/>
          </p:nvPr>
        </p:nvSpPr>
        <p:spPr/>
        <p:txBody>
          <a:bodyPr/>
          <a:lstStyle/>
          <a:p>
            <a:r>
              <a:rPr lang="en-US" altLang="zh-CN" dirty="0"/>
              <a:t>EDA and interactive visual analytics methodology</a:t>
            </a:r>
            <a:endParaRPr lang="zh-CN" altLang="en-US" dirty="0"/>
          </a:p>
        </p:txBody>
      </p:sp>
      <p:sp>
        <p:nvSpPr>
          <p:cNvPr id="3" name="内容占位符 2">
            <a:extLst>
              <a:ext uri="{FF2B5EF4-FFF2-40B4-BE49-F238E27FC236}">
                <a16:creationId xmlns:a16="http://schemas.microsoft.com/office/drawing/2014/main" id="{A56E2786-1DA7-E547-AC8A-8760B2CCC9FF}"/>
              </a:ext>
            </a:extLst>
          </p:cNvPr>
          <p:cNvSpPr>
            <a:spLocks noGrp="1"/>
          </p:cNvSpPr>
          <p:nvPr>
            <p:ph idx="1"/>
          </p:nvPr>
        </p:nvSpPr>
        <p:spPr/>
        <p:txBody>
          <a:bodyPr/>
          <a:lstStyle/>
          <a:p>
            <a:pPr>
              <a:buFont typeface="Wingdings" panose="05000000000000000000" pitchFamily="2" charset="2"/>
              <a:buChar char="u"/>
            </a:pPr>
            <a:r>
              <a:rPr lang="en-US" altLang="zh-CN" dirty="0"/>
              <a:t>SQL and Pandas for some descriptive statistics analysis</a:t>
            </a:r>
          </a:p>
          <a:p>
            <a:pPr>
              <a:buFont typeface="Wingdings" panose="05000000000000000000" pitchFamily="2" charset="2"/>
              <a:buChar char="u"/>
            </a:pPr>
            <a:r>
              <a:rPr lang="en-US" altLang="zh-CN" dirty="0"/>
              <a:t>Matplotlib and Seaborn for static visualization</a:t>
            </a:r>
          </a:p>
          <a:p>
            <a:pPr>
              <a:buFont typeface="Wingdings" panose="05000000000000000000" pitchFamily="2" charset="2"/>
              <a:buChar char="u"/>
            </a:pPr>
            <a:r>
              <a:rPr lang="en-US" altLang="zh-CN" dirty="0"/>
              <a:t>Folium for map visualization</a:t>
            </a:r>
          </a:p>
          <a:p>
            <a:pPr>
              <a:buFont typeface="Wingdings" panose="05000000000000000000" pitchFamily="2" charset="2"/>
              <a:buChar char="u"/>
            </a:pPr>
            <a:r>
              <a:rPr lang="en-US" altLang="zh-CN" dirty="0" err="1"/>
              <a:t>Plotly</a:t>
            </a:r>
            <a:r>
              <a:rPr lang="en-US" altLang="zh-CN" dirty="0"/>
              <a:t> and Dash for interactive visualization</a:t>
            </a:r>
            <a:endParaRPr lang="zh-CN" altLang="en-US" dirty="0"/>
          </a:p>
        </p:txBody>
      </p:sp>
      <p:sp>
        <p:nvSpPr>
          <p:cNvPr id="4" name="日期占位符 3">
            <a:extLst>
              <a:ext uri="{FF2B5EF4-FFF2-40B4-BE49-F238E27FC236}">
                <a16:creationId xmlns:a16="http://schemas.microsoft.com/office/drawing/2014/main" id="{E68C4FBB-208A-8EFF-90B5-68C5DEBFEFC4}"/>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379603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D658C-8E97-B5A7-9B16-1AB42C3759CE}"/>
              </a:ext>
            </a:extLst>
          </p:cNvPr>
          <p:cNvSpPr>
            <a:spLocks noGrp="1"/>
          </p:cNvSpPr>
          <p:nvPr>
            <p:ph type="title"/>
          </p:nvPr>
        </p:nvSpPr>
        <p:spPr/>
        <p:txBody>
          <a:bodyPr/>
          <a:lstStyle/>
          <a:p>
            <a:r>
              <a:rPr lang="en-US" altLang="zh-CN" dirty="0"/>
              <a:t>Predictive analysis methodology</a:t>
            </a:r>
            <a:endParaRPr lang="zh-CN" altLang="en-US" dirty="0"/>
          </a:p>
        </p:txBody>
      </p:sp>
      <p:sp>
        <p:nvSpPr>
          <p:cNvPr id="3" name="内容占位符 2">
            <a:extLst>
              <a:ext uri="{FF2B5EF4-FFF2-40B4-BE49-F238E27FC236}">
                <a16:creationId xmlns:a16="http://schemas.microsoft.com/office/drawing/2014/main" id="{94B6F040-F952-7ABE-0921-E0EC71DF6BE5}"/>
              </a:ext>
            </a:extLst>
          </p:cNvPr>
          <p:cNvSpPr>
            <a:spLocks noGrp="1"/>
          </p:cNvSpPr>
          <p:nvPr>
            <p:ph idx="1"/>
          </p:nvPr>
        </p:nvSpPr>
        <p:spPr/>
        <p:txBody>
          <a:bodyPr/>
          <a:lstStyle/>
          <a:p>
            <a:pPr>
              <a:buFont typeface="Wingdings" panose="05000000000000000000" pitchFamily="2" charset="2"/>
              <a:buChar char="Ø"/>
            </a:pPr>
            <a:r>
              <a:rPr lang="en-US" altLang="zh-CN" dirty="0"/>
              <a:t>Linear Regression </a:t>
            </a:r>
          </a:p>
          <a:p>
            <a:pPr>
              <a:buFont typeface="Wingdings" panose="05000000000000000000" pitchFamily="2" charset="2"/>
              <a:buChar char="Ø"/>
            </a:pPr>
            <a:r>
              <a:rPr lang="en-US" altLang="zh-CN" dirty="0"/>
              <a:t>Decision Tree</a:t>
            </a:r>
          </a:p>
          <a:p>
            <a:pPr>
              <a:buFont typeface="Wingdings" panose="05000000000000000000" pitchFamily="2" charset="2"/>
              <a:buChar char="Ø"/>
            </a:pPr>
            <a:r>
              <a:rPr lang="en-US" altLang="zh-CN" dirty="0"/>
              <a:t>Support Vector Machine</a:t>
            </a:r>
          </a:p>
          <a:p>
            <a:pPr>
              <a:buFont typeface="Wingdings" panose="05000000000000000000" pitchFamily="2" charset="2"/>
              <a:buChar char="Ø"/>
            </a:pPr>
            <a:r>
              <a:rPr lang="en-US" altLang="zh-CN" dirty="0"/>
              <a:t>K Nearest-Neighbors</a:t>
            </a:r>
          </a:p>
          <a:p>
            <a:pPr>
              <a:buFont typeface="Wingdings" panose="05000000000000000000" pitchFamily="2" charset="2"/>
              <a:buChar char="Ø"/>
            </a:pPr>
            <a:endParaRPr lang="zh-CN" altLang="en-US" dirty="0"/>
          </a:p>
        </p:txBody>
      </p:sp>
      <p:sp>
        <p:nvSpPr>
          <p:cNvPr id="4" name="日期占位符 3">
            <a:extLst>
              <a:ext uri="{FF2B5EF4-FFF2-40B4-BE49-F238E27FC236}">
                <a16:creationId xmlns:a16="http://schemas.microsoft.com/office/drawing/2014/main" id="{85AFB305-DAF2-E11B-BF31-ABA23F07BC6A}"/>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57694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C61F0-DD7B-D4BA-56E3-D612708A1452}"/>
              </a:ext>
            </a:extLst>
          </p:cNvPr>
          <p:cNvSpPr>
            <a:spLocks noGrp="1"/>
          </p:cNvSpPr>
          <p:nvPr>
            <p:ph type="title"/>
          </p:nvPr>
        </p:nvSpPr>
        <p:spPr/>
        <p:txBody>
          <a:bodyPr/>
          <a:lstStyle/>
          <a:p>
            <a:r>
              <a:rPr lang="en-US" altLang="zh-CN" dirty="0"/>
              <a:t>EDA with visualization results</a:t>
            </a:r>
            <a:endParaRPr lang="zh-CN" altLang="en-US" dirty="0"/>
          </a:p>
        </p:txBody>
      </p:sp>
      <p:sp>
        <p:nvSpPr>
          <p:cNvPr id="4" name="日期占位符 3">
            <a:extLst>
              <a:ext uri="{FF2B5EF4-FFF2-40B4-BE49-F238E27FC236}">
                <a16:creationId xmlns:a16="http://schemas.microsoft.com/office/drawing/2014/main" id="{F8D67989-2924-DB9C-4DFC-EF5DFE1126AE}"/>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pic>
        <p:nvPicPr>
          <p:cNvPr id="6" name="图片 5">
            <a:extLst>
              <a:ext uri="{FF2B5EF4-FFF2-40B4-BE49-F238E27FC236}">
                <a16:creationId xmlns:a16="http://schemas.microsoft.com/office/drawing/2014/main" id="{1A23945E-1E2A-D0E7-AE0E-55A37249C954}"/>
              </a:ext>
            </a:extLst>
          </p:cNvPr>
          <p:cNvPicPr>
            <a:picLocks noChangeAspect="1"/>
          </p:cNvPicPr>
          <p:nvPr/>
        </p:nvPicPr>
        <p:blipFill>
          <a:blip r:embed="rId2"/>
          <a:stretch>
            <a:fillRect/>
          </a:stretch>
        </p:blipFill>
        <p:spPr>
          <a:xfrm>
            <a:off x="63500" y="2179600"/>
            <a:ext cx="11906250" cy="2333013"/>
          </a:xfrm>
          <a:prstGeom prst="rect">
            <a:avLst/>
          </a:prstGeom>
        </p:spPr>
      </p:pic>
      <p:sp>
        <p:nvSpPr>
          <p:cNvPr id="7" name="文本框 6">
            <a:extLst>
              <a:ext uri="{FF2B5EF4-FFF2-40B4-BE49-F238E27FC236}">
                <a16:creationId xmlns:a16="http://schemas.microsoft.com/office/drawing/2014/main" id="{A70BB901-2142-014B-464A-947BA9054E05}"/>
              </a:ext>
            </a:extLst>
          </p:cNvPr>
          <p:cNvSpPr txBox="1"/>
          <p:nvPr/>
        </p:nvSpPr>
        <p:spPr>
          <a:xfrm>
            <a:off x="1987550" y="4679950"/>
            <a:ext cx="8479176" cy="646331"/>
          </a:xfrm>
          <a:prstGeom prst="rect">
            <a:avLst/>
          </a:prstGeom>
          <a:noFill/>
        </p:spPr>
        <p:txBody>
          <a:bodyPr wrap="square" rtlCol="0">
            <a:spAutoFit/>
          </a:bodyPr>
          <a:lstStyle/>
          <a:p>
            <a:r>
              <a:rPr lang="en-US" altLang="zh-CN" b="0" dirty="0">
                <a:solidFill>
                  <a:srgbClr val="3B3B3B"/>
                </a:solidFill>
                <a:effectLst/>
                <a:highlight>
                  <a:srgbClr val="FFFFFF"/>
                </a:highlight>
                <a:latin typeface="Consolas" panose="020B0609020204030204" pitchFamily="49" charset="0"/>
              </a:rPr>
              <a:t>In early age, launch mostly occurred in CCAFS SLC 40 with low launch success rate.  Success rate increased by time.</a:t>
            </a:r>
          </a:p>
        </p:txBody>
      </p:sp>
    </p:spTree>
    <p:extLst>
      <p:ext uri="{BB962C8B-B14F-4D97-AF65-F5344CB8AC3E}">
        <p14:creationId xmlns:p14="http://schemas.microsoft.com/office/powerpoint/2010/main" val="3925554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44C5B03-DCDF-EBD1-05D7-B44A775BC3AC}"/>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pic>
        <p:nvPicPr>
          <p:cNvPr id="6" name="图片 5">
            <a:extLst>
              <a:ext uri="{FF2B5EF4-FFF2-40B4-BE49-F238E27FC236}">
                <a16:creationId xmlns:a16="http://schemas.microsoft.com/office/drawing/2014/main" id="{7305469E-B44F-DA13-33BD-3B515994BABF}"/>
              </a:ext>
            </a:extLst>
          </p:cNvPr>
          <p:cNvPicPr>
            <a:picLocks noChangeAspect="1"/>
          </p:cNvPicPr>
          <p:nvPr/>
        </p:nvPicPr>
        <p:blipFill>
          <a:blip r:embed="rId2"/>
          <a:stretch>
            <a:fillRect/>
          </a:stretch>
        </p:blipFill>
        <p:spPr>
          <a:xfrm>
            <a:off x="303212" y="304800"/>
            <a:ext cx="5400675" cy="4114800"/>
          </a:xfrm>
          <a:prstGeom prst="rect">
            <a:avLst/>
          </a:prstGeom>
        </p:spPr>
      </p:pic>
      <p:sp>
        <p:nvSpPr>
          <p:cNvPr id="9" name="文本框 8">
            <a:extLst>
              <a:ext uri="{FF2B5EF4-FFF2-40B4-BE49-F238E27FC236}">
                <a16:creationId xmlns:a16="http://schemas.microsoft.com/office/drawing/2014/main" id="{9351700D-0156-06F2-8213-2A8510605558}"/>
              </a:ext>
            </a:extLst>
          </p:cNvPr>
          <p:cNvSpPr txBox="1"/>
          <p:nvPr/>
        </p:nvSpPr>
        <p:spPr>
          <a:xfrm>
            <a:off x="755650" y="4495800"/>
            <a:ext cx="4673600" cy="584775"/>
          </a:xfrm>
          <a:prstGeom prst="rect">
            <a:avLst/>
          </a:prstGeom>
          <a:noFill/>
        </p:spPr>
        <p:txBody>
          <a:bodyPr wrap="square" rtlCol="0">
            <a:spAutoFit/>
          </a:bodyPr>
          <a:lstStyle/>
          <a:p>
            <a:r>
              <a:rPr lang="en-US" altLang="zh-CN" sz="1600" b="0" dirty="0">
                <a:solidFill>
                  <a:srgbClr val="3B3B3B"/>
                </a:solidFill>
                <a:effectLst/>
                <a:highlight>
                  <a:srgbClr val="FFFFFF"/>
                </a:highlight>
                <a:latin typeface="Consolas" panose="020B0609020204030204" pitchFamily="49" charset="0"/>
              </a:rPr>
              <a:t>ES-L1, GEO, HEO, SSO and VLEO have success rate higher than 80%</a:t>
            </a:r>
          </a:p>
        </p:txBody>
      </p:sp>
      <p:pic>
        <p:nvPicPr>
          <p:cNvPr id="11" name="图片 10">
            <a:extLst>
              <a:ext uri="{FF2B5EF4-FFF2-40B4-BE49-F238E27FC236}">
                <a16:creationId xmlns:a16="http://schemas.microsoft.com/office/drawing/2014/main" id="{F1330076-A790-D8A6-39EE-E577802B18A7}"/>
              </a:ext>
            </a:extLst>
          </p:cNvPr>
          <p:cNvPicPr>
            <a:picLocks noChangeAspect="1"/>
          </p:cNvPicPr>
          <p:nvPr/>
        </p:nvPicPr>
        <p:blipFill>
          <a:blip r:embed="rId3"/>
          <a:stretch>
            <a:fillRect/>
          </a:stretch>
        </p:blipFill>
        <p:spPr>
          <a:xfrm>
            <a:off x="6005512" y="304800"/>
            <a:ext cx="5400675" cy="4114800"/>
          </a:xfrm>
          <a:prstGeom prst="rect">
            <a:avLst/>
          </a:prstGeom>
        </p:spPr>
      </p:pic>
      <p:sp>
        <p:nvSpPr>
          <p:cNvPr id="12" name="文本框 11">
            <a:extLst>
              <a:ext uri="{FF2B5EF4-FFF2-40B4-BE49-F238E27FC236}">
                <a16:creationId xmlns:a16="http://schemas.microsoft.com/office/drawing/2014/main" id="{E65E601E-A0C2-0E9C-5B61-B58D1785F73C}"/>
              </a:ext>
            </a:extLst>
          </p:cNvPr>
          <p:cNvSpPr txBox="1"/>
          <p:nvPr/>
        </p:nvSpPr>
        <p:spPr>
          <a:xfrm>
            <a:off x="6572252" y="4495800"/>
            <a:ext cx="4864098" cy="1107996"/>
          </a:xfrm>
          <a:prstGeom prst="rect">
            <a:avLst/>
          </a:prstGeom>
          <a:noFill/>
        </p:spPr>
        <p:txBody>
          <a:bodyPr wrap="square" rtlCol="0">
            <a:spAutoFit/>
          </a:bodyPr>
          <a:lstStyle/>
          <a:p>
            <a:r>
              <a:rPr lang="en-US" altLang="zh-CN" sz="1600" dirty="0">
                <a:solidFill>
                  <a:srgbClr val="3B3B3B"/>
                </a:solidFill>
                <a:highlight>
                  <a:srgbClr val="FFFFFF"/>
                </a:highlight>
                <a:latin typeface="Consolas" panose="020B0609020204030204" pitchFamily="49" charset="0"/>
              </a:rPr>
              <a:t>T</a:t>
            </a:r>
            <a:r>
              <a:rPr lang="en-US" altLang="zh-CN" sz="1600" b="0" dirty="0">
                <a:solidFill>
                  <a:srgbClr val="3B3B3B"/>
                </a:solidFill>
                <a:effectLst/>
                <a:highlight>
                  <a:srgbClr val="FFFFFF"/>
                </a:highlight>
                <a:latin typeface="Consolas" panose="020B0609020204030204" pitchFamily="49" charset="0"/>
              </a:rPr>
              <a:t>he success rate since 2013 kept increasing till 2017 (stable in 2014) and after 2015 it started increasing</a:t>
            </a:r>
          </a:p>
          <a:p>
            <a:endParaRPr lang="zh-CN" altLang="en-US" dirty="0"/>
          </a:p>
        </p:txBody>
      </p:sp>
    </p:spTree>
    <p:extLst>
      <p:ext uri="{BB962C8B-B14F-4D97-AF65-F5344CB8AC3E}">
        <p14:creationId xmlns:p14="http://schemas.microsoft.com/office/powerpoint/2010/main" val="200533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A7E93-E511-BC4A-3370-80385BF55A7F}"/>
              </a:ext>
            </a:extLst>
          </p:cNvPr>
          <p:cNvSpPr>
            <a:spLocks noGrp="1"/>
          </p:cNvSpPr>
          <p:nvPr>
            <p:ph type="title"/>
          </p:nvPr>
        </p:nvSpPr>
        <p:spPr/>
        <p:txBody>
          <a:bodyPr/>
          <a:lstStyle/>
          <a:p>
            <a:r>
              <a:rPr lang="en-US" altLang="zh-CN" dirty="0"/>
              <a:t>EDA with SQL results</a:t>
            </a:r>
            <a:endParaRPr lang="zh-CN" altLang="en-US" dirty="0"/>
          </a:p>
        </p:txBody>
      </p:sp>
      <p:sp>
        <p:nvSpPr>
          <p:cNvPr id="3" name="内容占位符 2">
            <a:extLst>
              <a:ext uri="{FF2B5EF4-FFF2-40B4-BE49-F238E27FC236}">
                <a16:creationId xmlns:a16="http://schemas.microsoft.com/office/drawing/2014/main" id="{1353F2D5-2DC3-236D-EBA0-6005705A4343}"/>
              </a:ext>
            </a:extLst>
          </p:cNvPr>
          <p:cNvSpPr>
            <a:spLocks noGrp="1"/>
          </p:cNvSpPr>
          <p:nvPr>
            <p:ph idx="1"/>
          </p:nvPr>
        </p:nvSpPr>
        <p:spPr/>
        <p:txBody>
          <a:bodyPr/>
          <a:lstStyle/>
          <a:p>
            <a:pPr marL="457200" indent="-457200">
              <a:buFont typeface="+mj-lt"/>
              <a:buAutoNum type="arabicPeriod"/>
            </a:pPr>
            <a:r>
              <a:rPr lang="en-US" altLang="zh-CN" dirty="0"/>
              <a:t>There are four launch site:  CCAFS LC-40, VAFB SLC-4E, KSC LC-39A, CCAFS SLC-40</a:t>
            </a:r>
          </a:p>
          <a:p>
            <a:pPr marL="457200" indent="-457200">
              <a:buFont typeface="+mj-lt"/>
              <a:buAutoNum type="arabicPeriod"/>
            </a:pPr>
            <a:r>
              <a:rPr lang="en-US" altLang="zh-CN" dirty="0"/>
              <a:t>Average payload mass carried by booster version F9 v1.1 is about 2534.7 kg</a:t>
            </a:r>
          </a:p>
          <a:p>
            <a:pPr marL="457200" indent="-457200">
              <a:buFont typeface="+mj-lt"/>
              <a:buAutoNum type="arabicPeriod"/>
            </a:pPr>
            <a:r>
              <a:rPr lang="en-US" altLang="zh-CN" dirty="0"/>
              <a:t>the names of the boosters which have success in drone ship and have payload mass greater than 4000 but less than 6000 are F9 FT B1026, F9 FT B1022, F9 FT B1021.2, F9 FT B1031.2</a:t>
            </a:r>
          </a:p>
          <a:p>
            <a:pPr marL="457200" indent="-457200">
              <a:buFont typeface="+mj-lt"/>
              <a:buAutoNum type="arabicPeriod"/>
            </a:pPr>
            <a:endParaRPr lang="zh-CN" altLang="en-US" dirty="0"/>
          </a:p>
        </p:txBody>
      </p:sp>
      <p:sp>
        <p:nvSpPr>
          <p:cNvPr id="4" name="日期占位符 3">
            <a:extLst>
              <a:ext uri="{FF2B5EF4-FFF2-40B4-BE49-F238E27FC236}">
                <a16:creationId xmlns:a16="http://schemas.microsoft.com/office/drawing/2014/main" id="{EFAB0FC4-C8E9-D546-FD72-30E9652520D4}"/>
              </a:ext>
            </a:extLst>
          </p:cNvPr>
          <p:cNvSpPr>
            <a:spLocks noGrp="1"/>
          </p:cNvSpPr>
          <p:nvPr>
            <p:ph type="dt" sz="half" idx="10"/>
          </p:nvPr>
        </p:nvSpPr>
        <p:spPr/>
        <p:txBody>
          <a:bodyPr/>
          <a:lstStyle/>
          <a:p>
            <a:pPr rtl="0"/>
            <a:fld id="{A24A4C0A-F292-41BE-9CD1-530467B1B9F8}" type="datetime1">
              <a:rPr lang="zh-CN" altLang="en-US" smtClean="0"/>
              <a:t>2024/4/22</a:t>
            </a:fld>
            <a:endParaRPr lang="en-US" dirty="0"/>
          </a:p>
        </p:txBody>
      </p:sp>
    </p:spTree>
    <p:extLst>
      <p:ext uri="{BB962C8B-B14F-4D97-AF65-F5344CB8AC3E}">
        <p14:creationId xmlns:p14="http://schemas.microsoft.com/office/powerpoint/2010/main" val="274377759"/>
      </p:ext>
    </p:extLst>
  </p:cSld>
  <p:clrMapOvr>
    <a:masterClrMapping/>
  </p:clrMapOvr>
</p:sld>
</file>

<file path=ppt/theme/theme1.xml><?xml version="1.0" encoding="utf-8"?>
<a:theme xmlns:a="http://schemas.openxmlformats.org/drawingml/2006/main" name="自定义">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50_TF56160789.potx" id="{80AA9D2D-EE59-4148-A11E-A51EEE828B28}" vid="{AEAFD717-D3C8-4034-8F7E-D5220B0CCEB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{890B60E4-6801-4582-BE7C-E0C9A5540941}tf56160789_win32</Template>
  <TotalTime>109</TotalTime>
  <Words>614</Words>
  <Application>Microsoft Office PowerPoint</Application>
  <PresentationFormat>宽屏</PresentationFormat>
  <Paragraphs>62</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Microsoft YaHei UI</vt:lpstr>
      <vt:lpstr>新宋体</vt:lpstr>
      <vt:lpstr>Calibri</vt:lpstr>
      <vt:lpstr>Consolas</vt:lpstr>
      <vt:lpstr>Wingdings</vt:lpstr>
      <vt:lpstr>自定义</vt:lpstr>
      <vt:lpstr>SpaceX  Falcon 9 first stage Landing Prediction Report</vt:lpstr>
      <vt:lpstr>Executive Summary</vt:lpstr>
      <vt:lpstr>Introduction</vt:lpstr>
      <vt:lpstr>Data collection and wrangling methodology </vt:lpstr>
      <vt:lpstr>EDA and interactive visual analytics methodology</vt:lpstr>
      <vt:lpstr>Predictive analysis methodology</vt:lpstr>
      <vt:lpstr>EDA with visualization results</vt:lpstr>
      <vt:lpstr>PowerPoint 演示文稿</vt:lpstr>
      <vt:lpstr>EDA with SQL results</vt:lpstr>
      <vt:lpstr>Interactive map with Folium-related</vt:lpstr>
      <vt:lpstr>PowerPoint 演示文稿</vt:lpstr>
      <vt:lpstr>Plotly Dash-related</vt:lpstr>
      <vt:lpstr>PowerPoint 演示文稿</vt:lpstr>
      <vt:lpstr>Predictive analysis 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  Falcon 9 first stage Landing Prediction Report</dc:title>
  <dc:creator>Vincent Liu</dc:creator>
  <cp:lastModifiedBy>Vincent Liu</cp:lastModifiedBy>
  <cp:revision>1</cp:revision>
  <dcterms:created xsi:type="dcterms:W3CDTF">2024-04-22T02:27:19Z</dcterms:created>
  <dcterms:modified xsi:type="dcterms:W3CDTF">2024-04-22T04:16:43Z</dcterms:modified>
</cp:coreProperties>
</file>